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ZEN角ゴシックNEW Bold" charset="1" panose="00000000000000000000"/>
      <p:regular r:id="rId22"/>
    </p:embeddedFont>
    <p:embeddedFont>
      <p:font typeface="ZEN角ゴシックNEW Heavy" charset="1" panose="00000000000000000000"/>
      <p:regular r:id="rId23"/>
    </p:embeddedFont>
    <p:embeddedFont>
      <p:font typeface="Futura Medium" charset="1" panose="020B0502020204020303"/>
      <p:regular r:id="rId24"/>
    </p:embeddedFont>
    <p:embeddedFont>
      <p:font typeface="ZEN角ゴシックNEW Medium" charset="1" panose="00000000000000000000"/>
      <p:regular r:id="rId25"/>
    </p:embeddedFont>
    <p:embeddedFont>
      <p:font typeface="Futura Bold" charset="1" panose="020B0702020204020203"/>
      <p:regular r:id="rId26"/>
    </p:embeddedFont>
    <p:embeddedFont>
      <p:font typeface="Futura Ultra-Bold" charset="1" panose="020B08020202040202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921286" y="1150736"/>
            <a:ext cx="0" cy="7962411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17356662" y="1150736"/>
            <a:ext cx="0" cy="7962411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1159474" y="912548"/>
            <a:ext cx="1595899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>
            <a:off x="1159474" y="9351336"/>
            <a:ext cx="1596402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921286" y="272639"/>
            <a:ext cx="0" cy="401721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17356662" y="272639"/>
            <a:ext cx="0" cy="401721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921286" y="9589524"/>
            <a:ext cx="0" cy="411078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17356662" y="9589524"/>
            <a:ext cx="0" cy="411078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H="true">
            <a:off x="286571" y="912548"/>
            <a:ext cx="396527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H="true">
            <a:off x="17594850" y="912548"/>
            <a:ext cx="40657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286571" y="9351336"/>
            <a:ext cx="396527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H="true">
            <a:off x="17599876" y="9351336"/>
            <a:ext cx="40155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6296" y="2979668"/>
            <a:ext cx="18281704" cy="2961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03"/>
              </a:lnSpc>
            </a:pPr>
            <a:r>
              <a:rPr lang="en-US" b="true" sz="9438" spc="915">
                <a:solidFill>
                  <a:srgbClr val="FFFFFF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新規サービス</a:t>
            </a:r>
          </a:p>
          <a:p>
            <a:pPr algn="ctr" marL="0" indent="0" lvl="0">
              <a:lnSpc>
                <a:spcPts val="11703"/>
              </a:lnSpc>
            </a:pPr>
            <a:r>
              <a:rPr lang="en-US" b="true" sz="9438" spc="915">
                <a:solidFill>
                  <a:srgbClr val="FFFFFF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プレゼンテーション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99284" y="8053514"/>
            <a:ext cx="12009157" cy="599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9"/>
              </a:lnSpc>
            </a:pPr>
            <a:r>
              <a:rPr lang="en-US" b="true" sz="3199" spc="479">
                <a:solidFill>
                  <a:srgbClr val="FFFFFF"/>
                </a:solidFill>
                <a:latin typeface="ZEN角ゴシックNEW Heavy"/>
                <a:ea typeface="ZEN角ゴシックNEW Heavy"/>
                <a:cs typeface="ZEN角ゴシックNEW Heavy"/>
                <a:sym typeface="ZEN角ゴシックNEW Heavy"/>
              </a:rPr>
              <a:t>ARKグラフィック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296" y="5922571"/>
            <a:ext cx="18281704" cy="88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9"/>
              </a:lnSpc>
            </a:pPr>
            <a:r>
              <a:rPr lang="en-US" b="true" sz="4262" spc="639">
                <a:solidFill>
                  <a:srgbClr val="FFFFFF"/>
                </a:solidFill>
                <a:latin typeface="Futura Medium"/>
                <a:ea typeface="Futura Medium"/>
                <a:cs typeface="Futura Medium"/>
                <a:sym typeface="Futura Medium"/>
              </a:rPr>
              <a:t>New service 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921286" y="1150736"/>
            <a:ext cx="0" cy="796241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356662" y="1150736"/>
            <a:ext cx="0" cy="796241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>
            <a:off x="1159474" y="912548"/>
            <a:ext cx="15958999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1159474" y="9351336"/>
            <a:ext cx="15964025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921286" y="272639"/>
            <a:ext cx="0" cy="40172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7356662" y="272639"/>
            <a:ext cx="0" cy="40172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921286" y="9589524"/>
            <a:ext cx="0" cy="411078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17356662" y="9589524"/>
            <a:ext cx="0" cy="411078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H="true">
            <a:off x="286571" y="912548"/>
            <a:ext cx="396527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H="true">
            <a:off x="17594850" y="912548"/>
            <a:ext cx="406579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H="true">
            <a:off x="286571" y="9351336"/>
            <a:ext cx="396527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17599876" y="9351336"/>
            <a:ext cx="401553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9233325" y="1475941"/>
            <a:ext cx="7290047" cy="7312001"/>
          </a:xfrm>
          <a:custGeom>
            <a:avLst/>
            <a:gdLst/>
            <a:ahLst/>
            <a:cxnLst/>
            <a:rect r="r" b="b" t="t" l="l"/>
            <a:pathLst>
              <a:path h="7312001" w="7290047">
                <a:moveTo>
                  <a:pt x="0" y="0"/>
                </a:moveTo>
                <a:lnTo>
                  <a:pt x="7290047" y="0"/>
                </a:lnTo>
                <a:lnTo>
                  <a:pt x="7290047" y="7312001"/>
                </a:lnTo>
                <a:lnTo>
                  <a:pt x="0" y="73120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301" t="0" r="0" b="0"/>
            </a:stretch>
          </a:blipFill>
          <a:ln w="38100" cap="sq">
            <a:solidFill>
              <a:srgbClr val="2D8BBA">
                <a:alpha val="9804"/>
              </a:srgbClr>
            </a:solidFill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10801187" y="2545166"/>
            <a:ext cx="4199358" cy="683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64"/>
              </a:lnSpc>
            </a:pPr>
            <a:r>
              <a:rPr lang="en-US" sz="3702" spc="1336" b="true">
                <a:solidFill>
                  <a:srgbClr val="2D8BBA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改善策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582162" y="3844161"/>
            <a:ext cx="5174663" cy="3710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5015"/>
              </a:lnSpc>
              <a:buFont typeface="Arial"/>
              <a:buChar char="•"/>
            </a:pPr>
            <a:r>
              <a:rPr lang="en-US" b="true" sz="2399" spc="359">
                <a:solidFill>
                  <a:srgbClr val="2D8BBA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広告を強化</a:t>
            </a:r>
          </a:p>
          <a:p>
            <a:pPr algn="l" marL="518158" indent="-259079" lvl="1">
              <a:lnSpc>
                <a:spcPts val="5015"/>
              </a:lnSpc>
              <a:buFont typeface="Arial"/>
              <a:buChar char="•"/>
            </a:pPr>
            <a:r>
              <a:rPr lang="en-US" b="true" sz="2399" spc="359">
                <a:solidFill>
                  <a:srgbClr val="2D8BBA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独自性を明確化</a:t>
            </a:r>
          </a:p>
          <a:p>
            <a:pPr algn="l" marL="518158" indent="-259079" lvl="1">
              <a:lnSpc>
                <a:spcPts val="5015"/>
              </a:lnSpc>
              <a:buFont typeface="Arial"/>
              <a:buChar char="•"/>
            </a:pPr>
            <a:r>
              <a:rPr lang="en-US" b="true" sz="2399" spc="359">
                <a:solidFill>
                  <a:srgbClr val="2D8BBA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魅力的なPR実施</a:t>
            </a:r>
          </a:p>
          <a:p>
            <a:pPr algn="l" marL="518158" indent="-259079" lvl="1">
              <a:lnSpc>
                <a:spcPts val="5015"/>
              </a:lnSpc>
              <a:buFont typeface="Arial"/>
              <a:buChar char="•"/>
            </a:pPr>
            <a:r>
              <a:rPr lang="en-US" b="true" sz="2399" spc="359">
                <a:solidFill>
                  <a:srgbClr val="2D8BBA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価格の明確化</a:t>
            </a:r>
          </a:p>
          <a:p>
            <a:pPr algn="l" marL="518158" indent="-259079" lvl="1">
              <a:lnSpc>
                <a:spcPts val="5015"/>
              </a:lnSpc>
              <a:buFont typeface="Arial"/>
              <a:buChar char="•"/>
            </a:pPr>
            <a:r>
              <a:rPr lang="en-US" b="true" sz="2399" spc="359">
                <a:solidFill>
                  <a:srgbClr val="2D8BBA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ターゲット精査</a:t>
            </a:r>
          </a:p>
          <a:p>
            <a:pPr algn="l" marL="518158" indent="-259079" lvl="1">
              <a:lnSpc>
                <a:spcPts val="5015"/>
              </a:lnSpc>
              <a:buFont typeface="Arial"/>
              <a:buChar char="•"/>
            </a:pPr>
            <a:r>
              <a:rPr lang="en-US" b="true" sz="2399" spc="359">
                <a:solidFill>
                  <a:srgbClr val="2D8BBA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SNS活用強化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764628" y="1475941"/>
            <a:ext cx="7265235" cy="7221073"/>
            <a:chOff x="0" y="0"/>
            <a:chExt cx="1913478" cy="190184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913478" cy="1901846"/>
            </a:xfrm>
            <a:custGeom>
              <a:avLst/>
              <a:gdLst/>
              <a:ahLst/>
              <a:cxnLst/>
              <a:rect r="r" b="b" t="t" l="l"/>
              <a:pathLst>
                <a:path h="1901846" w="1913478">
                  <a:moveTo>
                    <a:pt x="0" y="0"/>
                  </a:moveTo>
                  <a:lnTo>
                    <a:pt x="1913478" y="0"/>
                  </a:lnTo>
                  <a:lnTo>
                    <a:pt x="1913478" y="1901846"/>
                  </a:lnTo>
                  <a:lnTo>
                    <a:pt x="0" y="19018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4E4E4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76200"/>
              <a:ext cx="1913478" cy="19780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2978000" y="1456634"/>
            <a:ext cx="4905180" cy="547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3"/>
              </a:lnSpc>
              <a:spcBef>
                <a:spcPct val="0"/>
              </a:spcBef>
            </a:pPr>
            <a:r>
              <a:rPr lang="en-US" b="true" sz="2902" spc="772">
                <a:solidFill>
                  <a:srgbClr val="2D8BBA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問題点と改善策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067324" y="2545166"/>
            <a:ext cx="4199358" cy="683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64"/>
              </a:lnSpc>
            </a:pPr>
            <a:r>
              <a:rPr lang="en-US" sz="3702" spc="1336" b="true">
                <a:solidFill>
                  <a:srgbClr val="6C6F84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問題点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848300" y="3844161"/>
            <a:ext cx="5565875" cy="3710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5015"/>
              </a:lnSpc>
              <a:buFont typeface="Arial"/>
              <a:buChar char="•"/>
            </a:pPr>
            <a:r>
              <a:rPr lang="en-US" b="true" sz="2399" spc="359">
                <a:solidFill>
                  <a:srgbClr val="6C6F84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認知度が低い</a:t>
            </a:r>
          </a:p>
          <a:p>
            <a:pPr algn="l" marL="518158" indent="-259079" lvl="1">
              <a:lnSpc>
                <a:spcPts val="5015"/>
              </a:lnSpc>
              <a:buFont typeface="Arial"/>
              <a:buChar char="•"/>
            </a:pPr>
            <a:r>
              <a:rPr lang="en-US" b="true" sz="2399" spc="359">
                <a:solidFill>
                  <a:srgbClr val="6C6F84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競合との差別化不足</a:t>
            </a:r>
          </a:p>
          <a:p>
            <a:pPr algn="l" marL="518158" indent="-259079" lvl="1">
              <a:lnSpc>
                <a:spcPts val="5015"/>
              </a:lnSpc>
              <a:buFont typeface="Arial"/>
              <a:buChar char="•"/>
            </a:pPr>
            <a:r>
              <a:rPr lang="en-US" b="true" sz="2399" spc="359">
                <a:solidFill>
                  <a:srgbClr val="6C6F84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訴求力が弱い</a:t>
            </a:r>
          </a:p>
          <a:p>
            <a:pPr algn="l" marL="518158" indent="-259079" lvl="1">
              <a:lnSpc>
                <a:spcPts val="5015"/>
              </a:lnSpc>
              <a:buFont typeface="Arial"/>
              <a:buChar char="•"/>
            </a:pPr>
            <a:r>
              <a:rPr lang="en-US" b="true" sz="2399" spc="359">
                <a:solidFill>
                  <a:srgbClr val="6C6F84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価格設定が不明瞭</a:t>
            </a:r>
          </a:p>
          <a:p>
            <a:pPr algn="l" marL="518158" indent="-259079" lvl="1">
              <a:lnSpc>
                <a:spcPts val="5015"/>
              </a:lnSpc>
              <a:buFont typeface="Arial"/>
              <a:buChar char="•"/>
            </a:pPr>
            <a:r>
              <a:rPr lang="en-US" b="true" sz="2399" spc="359">
                <a:solidFill>
                  <a:srgbClr val="6C6F84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ターゲットが曖昧</a:t>
            </a:r>
          </a:p>
          <a:p>
            <a:pPr algn="l" marL="518158" indent="-259079" lvl="1">
              <a:lnSpc>
                <a:spcPts val="5015"/>
              </a:lnSpc>
              <a:buFont typeface="Arial"/>
              <a:buChar char="•"/>
            </a:pPr>
            <a:r>
              <a:rPr lang="en-US" b="true" sz="2399" spc="359">
                <a:solidFill>
                  <a:srgbClr val="6C6F84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集客施策が不足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-1794338">
            <a:off x="8250553" y="4855289"/>
            <a:ext cx="1965543" cy="975401"/>
          </a:xfrm>
          <a:custGeom>
            <a:avLst/>
            <a:gdLst/>
            <a:ahLst/>
            <a:cxnLst/>
            <a:rect r="r" b="b" t="t" l="l"/>
            <a:pathLst>
              <a:path h="975401" w="1965543">
                <a:moveTo>
                  <a:pt x="0" y="0"/>
                </a:moveTo>
                <a:lnTo>
                  <a:pt x="1965543" y="0"/>
                </a:lnTo>
                <a:lnTo>
                  <a:pt x="1965543" y="975401"/>
                </a:lnTo>
                <a:lnTo>
                  <a:pt x="0" y="9754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359622" y="807836"/>
            <a:ext cx="1625164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599"/>
              </a:lnSpc>
            </a:pPr>
            <a:r>
              <a:rPr lang="en-US" b="true" sz="9000">
                <a:solidFill>
                  <a:srgbClr val="6C6F84"/>
                </a:solidFill>
                <a:latin typeface="Futura Bold"/>
                <a:ea typeface="Futura Bold"/>
                <a:cs typeface="Futura Bold"/>
                <a:sym typeface="Futura Bold"/>
              </a:rPr>
              <a:t>03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921286" y="1150736"/>
            <a:ext cx="0" cy="796241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356662" y="1150736"/>
            <a:ext cx="0" cy="796241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>
            <a:off x="1159474" y="912548"/>
            <a:ext cx="15958999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1159474" y="9351336"/>
            <a:ext cx="15964025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921286" y="272639"/>
            <a:ext cx="0" cy="40172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7356662" y="272639"/>
            <a:ext cx="0" cy="40172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921286" y="9589524"/>
            <a:ext cx="0" cy="411078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17356662" y="9589524"/>
            <a:ext cx="0" cy="411078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H="true">
            <a:off x="286571" y="912548"/>
            <a:ext cx="396527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H="true">
            <a:off x="17594850" y="912548"/>
            <a:ext cx="406579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H="true">
            <a:off x="286571" y="9351336"/>
            <a:ext cx="396527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17599876" y="9351336"/>
            <a:ext cx="401553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2234833" y="3039119"/>
            <a:ext cx="3770901" cy="5270784"/>
            <a:chOff x="0" y="0"/>
            <a:chExt cx="1218451" cy="170309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18451" cy="1703092"/>
            </a:xfrm>
            <a:custGeom>
              <a:avLst/>
              <a:gdLst/>
              <a:ahLst/>
              <a:cxnLst/>
              <a:rect r="r" b="b" t="t" l="l"/>
              <a:pathLst>
                <a:path h="1703092" w="1218451">
                  <a:moveTo>
                    <a:pt x="0" y="0"/>
                  </a:moveTo>
                  <a:lnTo>
                    <a:pt x="1218451" y="0"/>
                  </a:lnTo>
                  <a:lnTo>
                    <a:pt x="1218451" y="1703092"/>
                  </a:lnTo>
                  <a:lnTo>
                    <a:pt x="0" y="17030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CCCCCC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1218451" cy="1779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344521" y="3039119"/>
            <a:ext cx="3770901" cy="5270784"/>
            <a:chOff x="0" y="0"/>
            <a:chExt cx="1218451" cy="170309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18451" cy="1703092"/>
            </a:xfrm>
            <a:custGeom>
              <a:avLst/>
              <a:gdLst/>
              <a:ahLst/>
              <a:cxnLst/>
              <a:rect r="r" b="b" t="t" l="l"/>
              <a:pathLst>
                <a:path h="1703092" w="1218451">
                  <a:moveTo>
                    <a:pt x="0" y="0"/>
                  </a:moveTo>
                  <a:lnTo>
                    <a:pt x="1218451" y="0"/>
                  </a:lnTo>
                  <a:lnTo>
                    <a:pt x="1218451" y="1703092"/>
                  </a:lnTo>
                  <a:lnTo>
                    <a:pt x="0" y="17030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CCCCCC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76200"/>
              <a:ext cx="1218451" cy="1779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2571144" y="3984996"/>
            <a:ext cx="3253289" cy="4066612"/>
          </a:xfrm>
          <a:custGeom>
            <a:avLst/>
            <a:gdLst/>
            <a:ahLst/>
            <a:cxnLst/>
            <a:rect r="r" b="b" t="t" l="l"/>
            <a:pathLst>
              <a:path h="4066612" w="3253289">
                <a:moveTo>
                  <a:pt x="0" y="0"/>
                </a:moveTo>
                <a:lnTo>
                  <a:pt x="3253290" y="0"/>
                </a:lnTo>
                <a:lnTo>
                  <a:pt x="3253290" y="4066612"/>
                </a:lnTo>
                <a:lnTo>
                  <a:pt x="0" y="4066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5515" t="0" r="-9484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1" id="21"/>
          <p:cNvGrpSpPr/>
          <p:nvPr/>
        </p:nvGrpSpPr>
        <p:grpSpPr>
          <a:xfrm rot="0">
            <a:off x="12302338" y="3039119"/>
            <a:ext cx="3770901" cy="5270784"/>
            <a:chOff x="0" y="0"/>
            <a:chExt cx="1218451" cy="170309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18451" cy="1703092"/>
            </a:xfrm>
            <a:custGeom>
              <a:avLst/>
              <a:gdLst/>
              <a:ahLst/>
              <a:cxnLst/>
              <a:rect r="r" b="b" t="t" l="l"/>
              <a:pathLst>
                <a:path h="1703092" w="1218451">
                  <a:moveTo>
                    <a:pt x="0" y="0"/>
                  </a:moveTo>
                  <a:lnTo>
                    <a:pt x="1218451" y="0"/>
                  </a:lnTo>
                  <a:lnTo>
                    <a:pt x="1218451" y="1703092"/>
                  </a:lnTo>
                  <a:lnTo>
                    <a:pt x="0" y="17030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CCCCCC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76200"/>
              <a:ext cx="1218451" cy="1779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6340366" y="5206228"/>
            <a:ext cx="690594" cy="1032459"/>
          </a:xfrm>
          <a:custGeom>
            <a:avLst/>
            <a:gdLst/>
            <a:ahLst/>
            <a:cxnLst/>
            <a:rect r="r" b="b" t="t" l="l"/>
            <a:pathLst>
              <a:path h="1032459" w="690594">
                <a:moveTo>
                  <a:pt x="0" y="0"/>
                </a:moveTo>
                <a:lnTo>
                  <a:pt x="690593" y="0"/>
                </a:lnTo>
                <a:lnTo>
                  <a:pt x="690593" y="1032459"/>
                </a:lnTo>
                <a:lnTo>
                  <a:pt x="0" y="10324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1363072" y="5206228"/>
            <a:ext cx="690594" cy="1032459"/>
          </a:xfrm>
          <a:custGeom>
            <a:avLst/>
            <a:gdLst/>
            <a:ahLst/>
            <a:cxnLst/>
            <a:rect r="r" b="b" t="t" l="l"/>
            <a:pathLst>
              <a:path h="1032459" w="690594">
                <a:moveTo>
                  <a:pt x="0" y="0"/>
                </a:moveTo>
                <a:lnTo>
                  <a:pt x="690594" y="0"/>
                </a:lnTo>
                <a:lnTo>
                  <a:pt x="690594" y="1032459"/>
                </a:lnTo>
                <a:lnTo>
                  <a:pt x="0" y="10324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2723435" y="4646275"/>
            <a:ext cx="2928120" cy="3282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1"/>
              </a:lnSpc>
            </a:pPr>
            <a:r>
              <a:rPr lang="en-US" sz="1800" b="true">
                <a:solidFill>
                  <a:srgbClr val="6C6F84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市場やターゲット層のニーズを把握し、競合との差別化ポイントを明確にする。データ分析を基に、最適な戦略を策定し、プロダクトやサービスの方向性を固めることからスタートする。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833124" y="4646275"/>
            <a:ext cx="2928120" cy="3282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1"/>
              </a:lnSpc>
            </a:pPr>
            <a:r>
              <a:rPr lang="en-US" sz="1800" b="true">
                <a:solidFill>
                  <a:srgbClr val="6C6F84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ターゲットに響くプロモーションを展開し、認知度を向上させる。SNSや広告を活用し、ブランドの魅力を伝えながら、ユーザーとの接点を増やし、ファンを獲得する施策を実施する。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790941" y="4646275"/>
            <a:ext cx="2928120" cy="3282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1"/>
              </a:lnSpc>
            </a:pPr>
            <a:r>
              <a:rPr lang="en-US" sz="1800" b="true">
                <a:solidFill>
                  <a:srgbClr val="6C6F84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得られたフィードバックを基にサービスを改善し、継続的な成長を目指す。ユーザーとの関係を強化し、リピーターを増やすことで、ブランドの定着と長期的な成功を実現する。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063866" y="2347418"/>
            <a:ext cx="1319139" cy="1536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384"/>
              </a:lnSpc>
            </a:pPr>
            <a:r>
              <a:rPr lang="en-US" b="true" sz="8131" spc="-146">
                <a:solidFill>
                  <a:srgbClr val="6C6F84"/>
                </a:solidFill>
                <a:latin typeface="Futura Bold"/>
                <a:ea typeface="Futura Bold"/>
                <a:cs typeface="Futura Bold"/>
                <a:sym typeface="Futura Bold"/>
              </a:rPr>
              <a:t>01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086573" y="2347418"/>
            <a:ext cx="1319139" cy="1536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384"/>
              </a:lnSpc>
            </a:pPr>
            <a:r>
              <a:rPr lang="en-US" b="true" sz="8131" spc="-146">
                <a:solidFill>
                  <a:srgbClr val="26B9DB"/>
                </a:solidFill>
                <a:latin typeface="Futura Bold"/>
                <a:ea typeface="Futura Bold"/>
                <a:cs typeface="Futura Bold"/>
                <a:sym typeface="Futura Bold"/>
              </a:rPr>
              <a:t>02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282266" y="2347418"/>
            <a:ext cx="1319139" cy="1536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384"/>
              </a:lnSpc>
            </a:pPr>
            <a:r>
              <a:rPr lang="en-US" b="true" sz="8131" spc="-146">
                <a:solidFill>
                  <a:srgbClr val="FF56B1"/>
                </a:solidFill>
                <a:latin typeface="Futura Bold"/>
                <a:ea typeface="Futura Bold"/>
                <a:cs typeface="Futura Bold"/>
                <a:sym typeface="Futura Bold"/>
              </a:rPr>
              <a:t>03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582839" y="3784971"/>
            <a:ext cx="3046409" cy="559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7"/>
              </a:lnSpc>
            </a:pPr>
            <a:r>
              <a:rPr lang="en-US" b="true" sz="3017" spc="-434">
                <a:solidFill>
                  <a:srgbClr val="6C6F84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ファーストステップ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692527" y="3784971"/>
            <a:ext cx="3068716" cy="559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7"/>
              </a:lnSpc>
            </a:pPr>
            <a:r>
              <a:rPr lang="en-US" b="true" sz="3017" spc="-434">
                <a:solidFill>
                  <a:srgbClr val="26B9DB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セカンドステップ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650344" y="3784971"/>
            <a:ext cx="3068716" cy="559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7"/>
              </a:lnSpc>
            </a:pPr>
            <a:r>
              <a:rPr lang="en-US" b="true" sz="3017" spc="-434">
                <a:solidFill>
                  <a:srgbClr val="FF56B1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サードトステップ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95556" y="1456634"/>
            <a:ext cx="5848965" cy="547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3"/>
              </a:lnSpc>
              <a:spcBef>
                <a:spcPct val="0"/>
              </a:spcBef>
            </a:pPr>
            <a:r>
              <a:rPr lang="en-US" b="true" sz="2902" spc="1488">
                <a:solidFill>
                  <a:srgbClr val="2D8BBA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問題点と改善策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921286" y="1150736"/>
            <a:ext cx="0" cy="7962411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17356662" y="1150736"/>
            <a:ext cx="0" cy="7962411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1159474" y="912548"/>
            <a:ext cx="1595899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>
            <a:off x="1159474" y="9351336"/>
            <a:ext cx="1596402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921286" y="272639"/>
            <a:ext cx="0" cy="401721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17356662" y="272639"/>
            <a:ext cx="0" cy="401721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921286" y="9589524"/>
            <a:ext cx="0" cy="411078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17356662" y="9589524"/>
            <a:ext cx="0" cy="411078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H="true">
            <a:off x="286571" y="912548"/>
            <a:ext cx="396527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H="true">
            <a:off x="17594850" y="912548"/>
            <a:ext cx="40657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286571" y="9351336"/>
            <a:ext cx="396527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H="true">
            <a:off x="17599876" y="9351336"/>
            <a:ext cx="40155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8605715" y="4006864"/>
            <a:ext cx="7454105" cy="866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3"/>
              </a:lnSpc>
              <a:spcBef>
                <a:spcPct val="0"/>
              </a:spcBef>
            </a:pPr>
            <a:r>
              <a:rPr lang="en-US" b="true" sz="4502" spc="675">
                <a:solidFill>
                  <a:srgbClr val="FFFFFF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デザインコンセプト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672390" y="4947838"/>
            <a:ext cx="7387430" cy="77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2000" spc="300" b="true">
                <a:solidFill>
                  <a:srgbClr val="FFFFFF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今回のサービスについて</a:t>
            </a:r>
          </a:p>
          <a:p>
            <a:pPr algn="l">
              <a:lnSpc>
                <a:spcPts val="3200"/>
              </a:lnSpc>
            </a:pPr>
            <a:r>
              <a:rPr lang="en-US" sz="2000" spc="300" b="true">
                <a:solidFill>
                  <a:srgbClr val="FFFFFF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デザインコンセプトを検討しました</a:t>
            </a:r>
          </a:p>
        </p:txBody>
      </p:sp>
      <p:sp>
        <p:nvSpPr>
          <p:cNvPr name="AutoShape 17" id="17"/>
          <p:cNvSpPr/>
          <p:nvPr/>
        </p:nvSpPr>
        <p:spPr>
          <a:xfrm flipH="true" flipV="true">
            <a:off x="7213654" y="4325140"/>
            <a:ext cx="0" cy="1397398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4103708" y="3288146"/>
            <a:ext cx="2723762" cy="2890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266"/>
              </a:lnSpc>
            </a:pPr>
            <a:r>
              <a:rPr lang="en-US" b="true" sz="15190">
                <a:solidFill>
                  <a:srgbClr val="6C6F84"/>
                </a:solidFill>
                <a:latin typeface="Futura Bold"/>
                <a:ea typeface="Futura Bold"/>
                <a:cs typeface="Futura Bold"/>
                <a:sym typeface="Futura Bold"/>
              </a:rPr>
              <a:t>04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921286" y="1150736"/>
            <a:ext cx="0" cy="796241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356662" y="1150736"/>
            <a:ext cx="0" cy="796241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>
            <a:off x="1159474" y="912548"/>
            <a:ext cx="15958999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1159474" y="9351336"/>
            <a:ext cx="15964025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921286" y="272639"/>
            <a:ext cx="0" cy="40172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7356662" y="272639"/>
            <a:ext cx="0" cy="40172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921286" y="9589524"/>
            <a:ext cx="0" cy="411078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17356662" y="9589524"/>
            <a:ext cx="0" cy="411078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H="true">
            <a:off x="286571" y="912548"/>
            <a:ext cx="396527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H="true">
            <a:off x="17594850" y="912548"/>
            <a:ext cx="406579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H="true">
            <a:off x="286571" y="9351336"/>
            <a:ext cx="396527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17599876" y="9351336"/>
            <a:ext cx="401553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319374" y="1257718"/>
            <a:ext cx="2829473" cy="7735753"/>
          </a:xfrm>
          <a:custGeom>
            <a:avLst/>
            <a:gdLst/>
            <a:ahLst/>
            <a:cxnLst/>
            <a:rect r="r" b="b" t="t" l="l"/>
            <a:pathLst>
              <a:path h="7735753" w="2829473">
                <a:moveTo>
                  <a:pt x="0" y="0"/>
                </a:moveTo>
                <a:lnTo>
                  <a:pt x="2829472" y="0"/>
                </a:lnTo>
                <a:lnTo>
                  <a:pt x="2829472" y="7735753"/>
                </a:lnTo>
                <a:lnTo>
                  <a:pt x="0" y="77357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396" t="0" r="-224338" b="-6383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157749" y="1456634"/>
            <a:ext cx="4905180" cy="547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3"/>
              </a:lnSpc>
              <a:spcBef>
                <a:spcPct val="0"/>
              </a:spcBef>
            </a:pPr>
            <a:r>
              <a:rPr lang="en-US" b="true" sz="2902" spc="435">
                <a:solidFill>
                  <a:srgbClr val="2D8BBA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コンセプト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034819" y="3671435"/>
            <a:ext cx="10432163" cy="2253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83"/>
              </a:lnSpc>
            </a:pPr>
            <a:r>
              <a:rPr lang="en-US" sz="6002" spc="900" b="true">
                <a:solidFill>
                  <a:srgbClr val="26B9DB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感動を呼ぶ、</a:t>
            </a:r>
          </a:p>
          <a:p>
            <a:pPr algn="l">
              <a:lnSpc>
                <a:spcPts val="9183"/>
              </a:lnSpc>
            </a:pPr>
            <a:r>
              <a:rPr lang="en-US" sz="6002" spc="900" b="true">
                <a:solidFill>
                  <a:srgbClr val="26B9DB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スマートな未来デザイン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539371" y="807836"/>
            <a:ext cx="1625164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599"/>
              </a:lnSpc>
            </a:pPr>
            <a:r>
              <a:rPr lang="en-US" b="true" sz="9000">
                <a:solidFill>
                  <a:srgbClr val="6C6F84"/>
                </a:solidFill>
                <a:latin typeface="Futura Bold"/>
                <a:ea typeface="Futura Bold"/>
                <a:cs typeface="Futura Bold"/>
                <a:sym typeface="Futura Bold"/>
              </a:rPr>
              <a:t>04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921286" y="1150736"/>
            <a:ext cx="0" cy="796241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356662" y="1150736"/>
            <a:ext cx="0" cy="796241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>
            <a:off x="1159474" y="912548"/>
            <a:ext cx="15958999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1159474" y="9351336"/>
            <a:ext cx="15964025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921286" y="272639"/>
            <a:ext cx="0" cy="40172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7356662" y="272639"/>
            <a:ext cx="0" cy="40172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921286" y="9589524"/>
            <a:ext cx="0" cy="411078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17356662" y="9589524"/>
            <a:ext cx="0" cy="411078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H="true">
            <a:off x="286571" y="912548"/>
            <a:ext cx="396527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H="true">
            <a:off x="17594850" y="912548"/>
            <a:ext cx="406579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H="true">
            <a:off x="286571" y="9351336"/>
            <a:ext cx="396527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17599876" y="9351336"/>
            <a:ext cx="401553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7410509" y="1570934"/>
            <a:ext cx="9320457" cy="7104394"/>
            <a:chOff x="0" y="0"/>
            <a:chExt cx="12427275" cy="9472525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2"/>
            <a:srcRect l="6296" t="0" r="6296" b="0"/>
            <a:stretch>
              <a:fillRect/>
            </a:stretch>
          </p:blipFill>
          <p:spPr>
            <a:xfrm flipH="false" flipV="false">
              <a:off x="0" y="0"/>
              <a:ext cx="12427275" cy="9472525"/>
            </a:xfrm>
            <a:prstGeom prst="rect">
              <a:avLst/>
            </a:prstGeom>
          </p:spPr>
        </p:pic>
      </p:grpSp>
      <p:sp>
        <p:nvSpPr>
          <p:cNvPr name="TextBox 16" id="16"/>
          <p:cNvSpPr txBox="true"/>
          <p:nvPr/>
        </p:nvSpPr>
        <p:spPr>
          <a:xfrm rot="0">
            <a:off x="2133405" y="3211800"/>
            <a:ext cx="4604120" cy="1397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64"/>
              </a:lnSpc>
            </a:pPr>
            <a:r>
              <a:rPr lang="en-US" sz="3702" spc="1129" b="true">
                <a:solidFill>
                  <a:srgbClr val="6C6F84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スマートな</a:t>
            </a:r>
          </a:p>
          <a:p>
            <a:pPr algn="l">
              <a:lnSpc>
                <a:spcPts val="5664"/>
              </a:lnSpc>
            </a:pPr>
            <a:r>
              <a:rPr lang="en-US" sz="3702" spc="1129" b="true">
                <a:solidFill>
                  <a:srgbClr val="6C6F84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未来デザインへ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33405" y="5166317"/>
            <a:ext cx="4235989" cy="348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2000" spc="300" b="true">
                <a:solidFill>
                  <a:srgbClr val="6C6F84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テクノロジーと創造力を融合し、より快適で効率的な未来をデザインする。シンプルかつ洗練されたアイデアで、人々の生活を豊かにし、新しい価値を生み出すスマートなソリューションを提供していく。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991036" y="1456634"/>
            <a:ext cx="4016180" cy="547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3"/>
              </a:lnSpc>
              <a:spcBef>
                <a:spcPct val="0"/>
              </a:spcBef>
            </a:pPr>
            <a:r>
              <a:rPr lang="en-US" b="true" sz="2902" spc="95">
                <a:solidFill>
                  <a:srgbClr val="2D8BBA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コンセプト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65872" y="807836"/>
            <a:ext cx="1625164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599"/>
              </a:lnSpc>
            </a:pPr>
            <a:r>
              <a:rPr lang="en-US" b="true" sz="9000">
                <a:solidFill>
                  <a:srgbClr val="6C6F84"/>
                </a:solidFill>
                <a:latin typeface="Futura Bold"/>
                <a:ea typeface="Futura Bold"/>
                <a:cs typeface="Futura Bold"/>
                <a:sym typeface="Futura Bold"/>
              </a:rPr>
              <a:t>04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921286" y="1150736"/>
            <a:ext cx="0" cy="796241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17356662" y="1150736"/>
            <a:ext cx="0" cy="796241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1159474" y="912548"/>
            <a:ext cx="15958999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>
            <a:off x="1159474" y="9351336"/>
            <a:ext cx="15964025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921286" y="272639"/>
            <a:ext cx="0" cy="40172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17356662" y="272639"/>
            <a:ext cx="0" cy="40172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921286" y="9589524"/>
            <a:ext cx="0" cy="411078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17356662" y="9589524"/>
            <a:ext cx="0" cy="411078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H="true">
            <a:off x="286571" y="912548"/>
            <a:ext cx="396527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H="true">
            <a:off x="17594850" y="912548"/>
            <a:ext cx="406579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286571" y="9351336"/>
            <a:ext cx="396527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H="true">
            <a:off x="17599876" y="9351336"/>
            <a:ext cx="401553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15" id="15"/>
          <p:cNvGraphicFramePr>
            <a:graphicFrameLocks noGrp="true"/>
          </p:cNvGraphicFramePr>
          <p:nvPr/>
        </p:nvGraphicFramePr>
        <p:xfrm>
          <a:off x="3545632" y="2652218"/>
          <a:ext cx="13317450" cy="5495643"/>
        </p:xfrm>
        <a:graphic>
          <a:graphicData uri="http://schemas.openxmlformats.org/drawingml/2006/table">
            <a:tbl>
              <a:tblPr/>
              <a:tblGrid>
                <a:gridCol w="5822995"/>
                <a:gridCol w="7494455"/>
              </a:tblGrid>
              <a:tr h="108559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spc="260" b="true">
                          <a:solidFill>
                            <a:srgbClr val="6C6F84"/>
                          </a:solidFill>
                          <a:latin typeface="ZEN角ゴシックNEW Bold"/>
                          <a:ea typeface="ZEN角ゴシックNEW Bold"/>
                          <a:cs typeface="ZEN角ゴシックNEW Bold"/>
                          <a:sym typeface="ZEN角ゴシックNEW Bold"/>
                        </a:rPr>
                        <a:t>　会 社 名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458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58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DC6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DC6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spc="260" b="true">
                          <a:solidFill>
                            <a:srgbClr val="6C6F84"/>
                          </a:solidFill>
                          <a:latin typeface="ZEN角ゴシックNEW Medium"/>
                          <a:ea typeface="ZEN角ゴシックNEW Medium"/>
                          <a:cs typeface="ZEN角ゴシックNEW Medium"/>
                          <a:sym typeface="ZEN角ゴシックNEW Medium"/>
                        </a:rPr>
                        <a:t>ARKグラフィック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458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58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DC6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DC6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251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spc="260" b="true">
                          <a:solidFill>
                            <a:srgbClr val="6C6F84"/>
                          </a:solidFill>
                          <a:latin typeface="ZEN角ゴシックNEW Bold"/>
                          <a:ea typeface="ZEN角ゴシックNEW Bold"/>
                          <a:cs typeface="ZEN角ゴシックNEW Bold"/>
                          <a:sym typeface="ZEN角ゴシックNEW Bold"/>
                        </a:rPr>
                        <a:t>　所在地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458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58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DC6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DC6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spc="260" b="true">
                          <a:solidFill>
                            <a:srgbClr val="6C6F84"/>
                          </a:solidFill>
                          <a:latin typeface="ZEN角ゴシックNEW Medium"/>
                          <a:ea typeface="ZEN角ゴシックNEW Medium"/>
                          <a:cs typeface="ZEN角ゴシックNEW Medium"/>
                          <a:sym typeface="ZEN角ゴシックNEW Medium"/>
                        </a:rPr>
                        <a:t>〒123-4567　高田市大通り１丁目２−３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458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58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DC6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DC6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251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spc="260" b="true">
                          <a:solidFill>
                            <a:srgbClr val="6C6F84"/>
                          </a:solidFill>
                          <a:latin typeface="ZEN角ゴシックNEW Bold"/>
                          <a:ea typeface="ZEN角ゴシックNEW Bold"/>
                          <a:cs typeface="ZEN角ゴシックNEW Bold"/>
                          <a:sym typeface="ZEN角ゴシックNEW Bold"/>
                        </a:rPr>
                        <a:t>　電話番号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458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58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DC6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DC6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spc="260" b="true">
                          <a:solidFill>
                            <a:srgbClr val="6C6F84"/>
                          </a:solidFill>
                          <a:latin typeface="ZEN角ゴシックNEW Medium"/>
                          <a:ea typeface="ZEN角ゴシックNEW Medium"/>
                          <a:cs typeface="ZEN角ゴシックNEW Medium"/>
                          <a:sym typeface="ZEN角ゴシックNEW Medium"/>
                        </a:rPr>
                        <a:t>01-2345-6789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458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58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DC6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DC6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251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spc="260" b="true">
                          <a:solidFill>
                            <a:srgbClr val="6C6F84"/>
                          </a:solidFill>
                          <a:latin typeface="ZEN角ゴシックNEW Bold"/>
                          <a:ea typeface="ZEN角ゴシックNEW Bold"/>
                          <a:cs typeface="ZEN角ゴシックNEW Bold"/>
                          <a:sym typeface="ZEN角ゴシックNEW Bold"/>
                        </a:rPr>
                        <a:t>　メールアドレス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458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58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DC6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DC6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spc="260" b="true">
                          <a:solidFill>
                            <a:srgbClr val="6C6F84"/>
                          </a:solidFill>
                          <a:latin typeface="ZEN角ゴシックNEW Medium"/>
                          <a:ea typeface="ZEN角ゴシックNEW Medium"/>
                          <a:cs typeface="ZEN角ゴシックNEW Medium"/>
                          <a:sym typeface="ZEN角ゴシックNEW Medium"/>
                        </a:rPr>
                        <a:t>hello@subarashiisaito.co.jp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458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58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DC6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DC6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251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spc="260" b="true">
                          <a:solidFill>
                            <a:srgbClr val="6C6F84"/>
                          </a:solidFill>
                          <a:latin typeface="ZEN角ゴシックNEW Heavy"/>
                          <a:ea typeface="ZEN角ゴシックNEW Heavy"/>
                          <a:cs typeface="ZEN角ゴシックNEW Heavy"/>
                          <a:sym typeface="ZEN角ゴシックNEW Heavy"/>
                        </a:rPr>
                        <a:t>　ホームページ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458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58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DC6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DC6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spc="260" b="true">
                          <a:solidFill>
                            <a:srgbClr val="6C6F84"/>
                          </a:solidFill>
                          <a:latin typeface="ZEN角ゴシックNEW Medium"/>
                          <a:ea typeface="ZEN角ゴシックNEW Medium"/>
                          <a:cs typeface="ZEN角ゴシックNEW Medium"/>
                          <a:sym typeface="ZEN角ゴシックNEW Medium"/>
                        </a:rPr>
                        <a:t>www.subarashiisaito.co.jp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458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58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DC6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DC6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AutoShape 16" id="16"/>
          <p:cNvSpPr/>
          <p:nvPr/>
        </p:nvSpPr>
        <p:spPr>
          <a:xfrm flipV="true">
            <a:off x="7898134" y="2668991"/>
            <a:ext cx="0" cy="5495643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2992953" y="1456634"/>
            <a:ext cx="4905180" cy="547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3"/>
              </a:lnSpc>
              <a:spcBef>
                <a:spcPct val="0"/>
              </a:spcBef>
            </a:pPr>
            <a:r>
              <a:rPr lang="en-US" b="true" sz="2902" spc="1674">
                <a:solidFill>
                  <a:srgbClr val="2D8BBA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会社概要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74576" y="807836"/>
            <a:ext cx="1625164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599"/>
              </a:lnSpc>
            </a:pPr>
            <a:r>
              <a:rPr lang="en-US" b="true" sz="9000">
                <a:solidFill>
                  <a:srgbClr val="6C6F84"/>
                </a:solidFill>
                <a:latin typeface="Futura Bold"/>
                <a:ea typeface="Futura Bold"/>
                <a:cs typeface="Futura Bold"/>
                <a:sym typeface="Futura Bold"/>
              </a:rPr>
              <a:t>05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666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921286" y="1150736"/>
            <a:ext cx="0" cy="7962411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17356662" y="1150736"/>
            <a:ext cx="0" cy="7962411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1159474" y="912548"/>
            <a:ext cx="1595899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>
            <a:off x="1159474" y="9351336"/>
            <a:ext cx="1596402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921286" y="272639"/>
            <a:ext cx="0" cy="401721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17356662" y="272639"/>
            <a:ext cx="0" cy="401721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921286" y="9589524"/>
            <a:ext cx="0" cy="411078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17356662" y="9589524"/>
            <a:ext cx="0" cy="411078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H="true">
            <a:off x="286571" y="912548"/>
            <a:ext cx="396527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H="true">
            <a:off x="17594850" y="912548"/>
            <a:ext cx="40657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286571" y="9351336"/>
            <a:ext cx="396527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H="true">
            <a:off x="17599876" y="9351336"/>
            <a:ext cx="40155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3042907" y="3913762"/>
            <a:ext cx="12079004" cy="1461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779"/>
              </a:lnSpc>
            </a:pPr>
            <a:r>
              <a:rPr lang="en-US" b="true" sz="7699" spc="1624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THANK YOU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15867" y="5548751"/>
            <a:ext cx="13856266" cy="487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b="true" sz="2599" spc="389">
                <a:solidFill>
                  <a:srgbClr val="FFFFFF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ご清聴ありがとうございました。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999284" y="8005889"/>
            <a:ext cx="12009157" cy="581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2799" spc="419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ARKグラフィック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921286" y="1150736"/>
            <a:ext cx="0" cy="796241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356662" y="1150736"/>
            <a:ext cx="0" cy="796241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>
            <a:off x="1159474" y="912548"/>
            <a:ext cx="15958999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1159474" y="9351336"/>
            <a:ext cx="15964025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921286" y="272639"/>
            <a:ext cx="0" cy="40172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7356662" y="272639"/>
            <a:ext cx="0" cy="40172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921286" y="9589524"/>
            <a:ext cx="0" cy="411078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17356662" y="9589524"/>
            <a:ext cx="0" cy="411078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H="true">
            <a:off x="286571" y="912548"/>
            <a:ext cx="396527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H="true">
            <a:off x="17594850" y="912548"/>
            <a:ext cx="406579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H="true">
            <a:off x="286571" y="9351336"/>
            <a:ext cx="396527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17599876" y="9351336"/>
            <a:ext cx="401553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5635330" y="2854314"/>
            <a:ext cx="10322244" cy="5445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601" indent="-431801" lvl="1">
              <a:lnSpc>
                <a:spcPts val="8800"/>
              </a:lnSpc>
              <a:buAutoNum type="arabicPeriod" startAt="1"/>
            </a:pPr>
            <a:r>
              <a:rPr lang="en-US" b="true" sz="4000" spc="1200">
                <a:solidFill>
                  <a:srgbClr val="6C6F84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現状分析</a:t>
            </a:r>
          </a:p>
          <a:p>
            <a:pPr algn="l" marL="863601" indent="-431801" lvl="1">
              <a:lnSpc>
                <a:spcPts val="8800"/>
              </a:lnSpc>
              <a:buAutoNum type="arabicPeriod" startAt="1"/>
            </a:pPr>
            <a:r>
              <a:rPr lang="en-US" b="true" sz="4000" spc="1200">
                <a:solidFill>
                  <a:srgbClr val="6C6F84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マーケティング</a:t>
            </a:r>
          </a:p>
          <a:p>
            <a:pPr algn="l" marL="863601" indent="-431801" lvl="1">
              <a:lnSpc>
                <a:spcPts val="8800"/>
              </a:lnSpc>
              <a:buAutoNum type="arabicPeriod" startAt="1"/>
            </a:pPr>
            <a:r>
              <a:rPr lang="en-US" b="true" sz="4000" spc="1200">
                <a:solidFill>
                  <a:srgbClr val="6C6F84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問題点と改善策</a:t>
            </a:r>
          </a:p>
          <a:p>
            <a:pPr algn="l" marL="863601" indent="-431801" lvl="1">
              <a:lnSpc>
                <a:spcPts val="8800"/>
              </a:lnSpc>
              <a:buAutoNum type="arabicPeriod" startAt="1"/>
            </a:pPr>
            <a:r>
              <a:rPr lang="en-US" b="true" sz="4000" spc="1200">
                <a:solidFill>
                  <a:srgbClr val="6C6F84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コンセプト</a:t>
            </a:r>
          </a:p>
          <a:p>
            <a:pPr algn="l" marL="863601" indent="-431801" lvl="1">
              <a:lnSpc>
                <a:spcPts val="8800"/>
              </a:lnSpc>
              <a:buAutoNum type="arabicPeriod" startAt="1"/>
            </a:pPr>
            <a:r>
              <a:rPr lang="en-US" b="true" sz="4000" spc="1200">
                <a:solidFill>
                  <a:srgbClr val="6C6F84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会社情報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766618" y="1722142"/>
            <a:ext cx="5696214" cy="510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2700" spc="1374" b="true">
                <a:solidFill>
                  <a:srgbClr val="6C6F84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本日のアジェンダ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319374" y="1257718"/>
            <a:ext cx="2829473" cy="7735753"/>
          </a:xfrm>
          <a:custGeom>
            <a:avLst/>
            <a:gdLst/>
            <a:ahLst/>
            <a:cxnLst/>
            <a:rect r="r" b="b" t="t" l="l"/>
            <a:pathLst>
              <a:path h="7735753" w="2829473">
                <a:moveTo>
                  <a:pt x="0" y="0"/>
                </a:moveTo>
                <a:lnTo>
                  <a:pt x="2829472" y="0"/>
                </a:lnTo>
                <a:lnTo>
                  <a:pt x="2829472" y="7735753"/>
                </a:lnTo>
                <a:lnTo>
                  <a:pt x="0" y="77357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7851" t="0" r="-142119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921286" y="1150736"/>
            <a:ext cx="0" cy="7962411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17356662" y="1150736"/>
            <a:ext cx="0" cy="7962411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1159474" y="912548"/>
            <a:ext cx="1595899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>
            <a:off x="1159474" y="9351336"/>
            <a:ext cx="1596402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921286" y="272639"/>
            <a:ext cx="0" cy="401721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17356662" y="272639"/>
            <a:ext cx="0" cy="401721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921286" y="9589524"/>
            <a:ext cx="0" cy="411078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17356662" y="9589524"/>
            <a:ext cx="0" cy="411078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H="true">
            <a:off x="286571" y="912548"/>
            <a:ext cx="396527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H="true">
            <a:off x="17594850" y="912548"/>
            <a:ext cx="40657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286571" y="9351336"/>
            <a:ext cx="396527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H="true">
            <a:off x="17599876" y="9351336"/>
            <a:ext cx="40155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 flipV="true">
            <a:off x="8534904" y="4325140"/>
            <a:ext cx="0" cy="1397398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9926964" y="4006864"/>
            <a:ext cx="6524139" cy="866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3"/>
              </a:lnSpc>
              <a:spcBef>
                <a:spcPct val="0"/>
              </a:spcBef>
            </a:pPr>
            <a:r>
              <a:rPr lang="en-US" b="true" sz="4502" spc="2521">
                <a:solidFill>
                  <a:srgbClr val="FFFFFF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現状分析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93639" y="4947838"/>
            <a:ext cx="6457464" cy="77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2000" spc="300" b="true">
                <a:solidFill>
                  <a:srgbClr val="FFFFFF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今回のサービスについて</a:t>
            </a:r>
          </a:p>
          <a:p>
            <a:pPr algn="l">
              <a:lnSpc>
                <a:spcPts val="3200"/>
              </a:lnSpc>
            </a:pPr>
            <a:r>
              <a:rPr lang="en-US" sz="2000" spc="300" b="true">
                <a:solidFill>
                  <a:srgbClr val="FFFFFF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現状を詳細に分析しました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319279" y="3288146"/>
            <a:ext cx="2723762" cy="2890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266"/>
              </a:lnSpc>
            </a:pPr>
            <a:r>
              <a:rPr lang="en-US" b="true" sz="15190" spc="-546">
                <a:solidFill>
                  <a:srgbClr val="6C6F84"/>
                </a:solidFill>
                <a:latin typeface="Futura Bold"/>
                <a:ea typeface="Futura Bold"/>
                <a:cs typeface="Futura Bold"/>
                <a:sym typeface="Futura Bold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921286" y="1150736"/>
            <a:ext cx="0" cy="796241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356662" y="1150736"/>
            <a:ext cx="0" cy="796241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>
            <a:off x="1159474" y="912548"/>
            <a:ext cx="15958999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1159474" y="9351336"/>
            <a:ext cx="15964025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921286" y="272639"/>
            <a:ext cx="0" cy="40172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7356662" y="272639"/>
            <a:ext cx="0" cy="40172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921286" y="9589524"/>
            <a:ext cx="0" cy="411078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17356662" y="9589524"/>
            <a:ext cx="0" cy="411078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H="true">
            <a:off x="286571" y="912548"/>
            <a:ext cx="396527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H="true">
            <a:off x="17594850" y="912548"/>
            <a:ext cx="406579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H="true">
            <a:off x="286571" y="9351336"/>
            <a:ext cx="396527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17599876" y="9351336"/>
            <a:ext cx="401553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95930" y="1375963"/>
            <a:ext cx="7673724" cy="7860534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9645836" y="1608348"/>
            <a:ext cx="1618377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599"/>
              </a:lnSpc>
            </a:pPr>
            <a:r>
              <a:rPr lang="en-US" b="true" sz="9000" spc="-719">
                <a:solidFill>
                  <a:srgbClr val="6C6F84"/>
                </a:solidFill>
                <a:latin typeface="Futura Bold"/>
                <a:ea typeface="Futura Bold"/>
                <a:cs typeface="Futura Bold"/>
                <a:sym typeface="Futura Bold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844705" y="4227341"/>
            <a:ext cx="6788266" cy="1397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64"/>
              </a:lnSpc>
            </a:pPr>
            <a:r>
              <a:rPr lang="en-US" sz="3702" spc="555" b="true">
                <a:solidFill>
                  <a:srgbClr val="6C6F84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20代を獲得するための</a:t>
            </a:r>
          </a:p>
          <a:p>
            <a:pPr algn="l">
              <a:lnSpc>
                <a:spcPts val="5664"/>
              </a:lnSpc>
            </a:pPr>
            <a:r>
              <a:rPr lang="en-US" sz="3702" spc="555" b="true">
                <a:solidFill>
                  <a:srgbClr val="6C6F84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戦略を考える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844705" y="6022039"/>
            <a:ext cx="7019588" cy="196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2000" spc="300" b="true">
                <a:solidFill>
                  <a:srgbClr val="6C6F84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20代の嗜好やライフスタイルを深く理解し、魅力的なプロダクトやサービスを提供することが重要です。トレンドを押さえつつ、共感を生むマーケティング施策や効果的な戦略を構築していきます。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203392" y="2270354"/>
            <a:ext cx="4905180" cy="547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3"/>
              </a:lnSpc>
              <a:spcBef>
                <a:spcPct val="0"/>
              </a:spcBef>
            </a:pPr>
            <a:r>
              <a:rPr lang="en-US" b="true" sz="2902" spc="1671">
                <a:solidFill>
                  <a:srgbClr val="2D8BBA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現状</a:t>
            </a:r>
            <a:r>
              <a:rPr lang="en-US" b="true" sz="2902" spc="1671">
                <a:solidFill>
                  <a:srgbClr val="2D8BBA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分析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921286" y="1150736"/>
            <a:ext cx="0" cy="796241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356662" y="1150736"/>
            <a:ext cx="0" cy="796241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>
            <a:off x="1159474" y="912548"/>
            <a:ext cx="15958999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1159474" y="9351336"/>
            <a:ext cx="15964025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921286" y="272639"/>
            <a:ext cx="0" cy="40172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7356662" y="272639"/>
            <a:ext cx="0" cy="40172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921286" y="9589524"/>
            <a:ext cx="0" cy="411078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17356662" y="9589524"/>
            <a:ext cx="0" cy="411078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H="true">
            <a:off x="286571" y="912548"/>
            <a:ext cx="396527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H="true">
            <a:off x="17594850" y="912548"/>
            <a:ext cx="406579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H="true">
            <a:off x="286571" y="9351336"/>
            <a:ext cx="396527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17599876" y="9351336"/>
            <a:ext cx="401553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1372659" y="1359924"/>
            <a:ext cx="5683740" cy="7497643"/>
            <a:chOff x="0" y="0"/>
            <a:chExt cx="7578320" cy="9996857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2"/>
            <a:srcRect l="24730" t="0" r="24730" b="0"/>
            <a:stretch>
              <a:fillRect/>
            </a:stretch>
          </p:blipFill>
          <p:spPr>
            <a:xfrm flipH="false" flipV="false">
              <a:off x="0" y="0"/>
              <a:ext cx="7578320" cy="9996857"/>
            </a:xfrm>
            <a:prstGeom prst="rect">
              <a:avLst/>
            </a:prstGeom>
          </p:spPr>
        </p:pic>
      </p:grpSp>
      <p:sp>
        <p:nvSpPr>
          <p:cNvPr name="TextBox 16" id="16"/>
          <p:cNvSpPr txBox="true"/>
          <p:nvPr/>
        </p:nvSpPr>
        <p:spPr>
          <a:xfrm rot="0">
            <a:off x="8116253" y="3611336"/>
            <a:ext cx="8206240" cy="1397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64"/>
              </a:lnSpc>
            </a:pPr>
            <a:r>
              <a:rPr lang="en-US" sz="3702" spc="555" b="true">
                <a:solidFill>
                  <a:srgbClr val="6C6F84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サービスにあった</a:t>
            </a:r>
          </a:p>
          <a:p>
            <a:pPr algn="l">
              <a:lnSpc>
                <a:spcPts val="5664"/>
              </a:lnSpc>
            </a:pPr>
            <a:r>
              <a:rPr lang="en-US" sz="3702" spc="555" b="true">
                <a:solidFill>
                  <a:srgbClr val="6C6F84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プロダクトを目指す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116253" y="5406034"/>
            <a:ext cx="8404067" cy="196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2000" spc="300" b="true">
                <a:solidFill>
                  <a:srgbClr val="6C6F84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現在の市場動向やユーザーのニーズを深く理解し、サービスに最適なプロダクトを設計することが重要です。課題を明確にし、競争力のある価値を提供できるよう、機能やデザインを最適化していきます。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16659" y="1679030"/>
            <a:ext cx="4905180" cy="547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3"/>
              </a:lnSpc>
              <a:spcBef>
                <a:spcPct val="0"/>
              </a:spcBef>
            </a:pPr>
            <a:r>
              <a:rPr lang="en-US" b="true" sz="2902" spc="1671">
                <a:solidFill>
                  <a:srgbClr val="2D8BBA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現状</a:t>
            </a:r>
            <a:r>
              <a:rPr lang="en-US" b="true" sz="2902" spc="1671">
                <a:solidFill>
                  <a:srgbClr val="2D8BBA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分析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059103" y="1017024"/>
            <a:ext cx="1618377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599"/>
              </a:lnSpc>
            </a:pPr>
            <a:r>
              <a:rPr lang="en-US" b="true" sz="9000" spc="-719">
                <a:solidFill>
                  <a:srgbClr val="6C6F84"/>
                </a:solidFill>
                <a:latin typeface="Futura Bold"/>
                <a:ea typeface="Futura Bold"/>
                <a:cs typeface="Futura Bold"/>
                <a:sym typeface="Futura Bold"/>
              </a:rPr>
              <a:t>01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921286" y="1150736"/>
            <a:ext cx="0" cy="7962411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17356662" y="1150736"/>
            <a:ext cx="0" cy="7962411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1159474" y="912548"/>
            <a:ext cx="1595899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>
            <a:off x="1159474" y="9351336"/>
            <a:ext cx="1596402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921286" y="272639"/>
            <a:ext cx="0" cy="401721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17356662" y="272639"/>
            <a:ext cx="0" cy="401721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921286" y="9589524"/>
            <a:ext cx="0" cy="411078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17356662" y="9589524"/>
            <a:ext cx="0" cy="411078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H="true">
            <a:off x="286571" y="912548"/>
            <a:ext cx="396527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H="true">
            <a:off x="17594850" y="912548"/>
            <a:ext cx="40657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286571" y="9351336"/>
            <a:ext cx="396527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H="true">
            <a:off x="17599876" y="9351336"/>
            <a:ext cx="40155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9164964" y="4006864"/>
            <a:ext cx="7454105" cy="866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3"/>
              </a:lnSpc>
              <a:spcBef>
                <a:spcPct val="0"/>
              </a:spcBef>
            </a:pPr>
            <a:r>
              <a:rPr lang="en-US" b="true" sz="4502" spc="675">
                <a:solidFill>
                  <a:srgbClr val="FFFFFF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マーケティング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31639" y="4947838"/>
            <a:ext cx="7387430" cy="77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2000" spc="300" b="true">
                <a:solidFill>
                  <a:srgbClr val="FFFFFF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今回のサービスについて</a:t>
            </a:r>
          </a:p>
          <a:p>
            <a:pPr algn="l">
              <a:lnSpc>
                <a:spcPts val="3200"/>
              </a:lnSpc>
            </a:pPr>
            <a:r>
              <a:rPr lang="en-US" sz="2000" spc="300" b="true">
                <a:solidFill>
                  <a:srgbClr val="FFFFFF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マーケティングを詳細に分析しました</a:t>
            </a:r>
          </a:p>
        </p:txBody>
      </p:sp>
      <p:sp>
        <p:nvSpPr>
          <p:cNvPr name="AutoShape 17" id="17"/>
          <p:cNvSpPr/>
          <p:nvPr/>
        </p:nvSpPr>
        <p:spPr>
          <a:xfrm flipH="true" flipV="true">
            <a:off x="7772904" y="4325140"/>
            <a:ext cx="0" cy="1397398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4666136" y="3288146"/>
            <a:ext cx="2723762" cy="2890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266"/>
              </a:lnSpc>
            </a:pPr>
            <a:r>
              <a:rPr lang="en-US" b="true" sz="15190">
                <a:solidFill>
                  <a:srgbClr val="6C6F84"/>
                </a:solidFill>
                <a:latin typeface="Futura Bold"/>
                <a:ea typeface="Futura Bold"/>
                <a:cs typeface="Futura Bold"/>
                <a:sym typeface="Futura Bold"/>
              </a:rPr>
              <a:t>02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921286" y="1150736"/>
            <a:ext cx="0" cy="796241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356662" y="1150736"/>
            <a:ext cx="0" cy="796241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>
            <a:off x="1159474" y="912548"/>
            <a:ext cx="15958999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1159474" y="9351336"/>
            <a:ext cx="15964025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921286" y="272639"/>
            <a:ext cx="0" cy="40172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7356662" y="272639"/>
            <a:ext cx="0" cy="40172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921286" y="9589524"/>
            <a:ext cx="0" cy="411078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17356662" y="9589524"/>
            <a:ext cx="0" cy="411078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H="true">
            <a:off x="286571" y="912548"/>
            <a:ext cx="396527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H="true">
            <a:off x="17594850" y="912548"/>
            <a:ext cx="406579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H="true">
            <a:off x="286571" y="9351336"/>
            <a:ext cx="396527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17599876" y="9351336"/>
            <a:ext cx="401553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H="true" flipV="true">
            <a:off x="6947161" y="1552941"/>
            <a:ext cx="0" cy="817085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3264539" y="1577867"/>
            <a:ext cx="3193284" cy="547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3"/>
              </a:lnSpc>
              <a:spcBef>
                <a:spcPct val="0"/>
              </a:spcBef>
            </a:pPr>
            <a:r>
              <a:rPr lang="en-US" b="true" sz="2902" spc="435">
                <a:solidFill>
                  <a:srgbClr val="2D8BBA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マーケティング</a:t>
            </a:r>
          </a:p>
        </p:txBody>
      </p:sp>
      <p:graphicFrame>
        <p:nvGraphicFramePr>
          <p:cNvPr name="Table 16" id="16"/>
          <p:cNvGraphicFramePr>
            <a:graphicFrameLocks noGrp="true"/>
          </p:cNvGraphicFramePr>
          <p:nvPr/>
        </p:nvGraphicFramePr>
        <p:xfrm>
          <a:off x="1726640" y="3140121"/>
          <a:ext cx="14799814" cy="5251935"/>
        </p:xfrm>
        <a:graphic>
          <a:graphicData uri="http://schemas.openxmlformats.org/drawingml/2006/table">
            <a:tbl>
              <a:tblPr/>
              <a:tblGrid>
                <a:gridCol w="2959963"/>
                <a:gridCol w="2959963"/>
                <a:gridCol w="2959963"/>
                <a:gridCol w="2959963"/>
                <a:gridCol w="2959963"/>
              </a:tblGrid>
              <a:tr h="6608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 spc="139">
                          <a:solidFill>
                            <a:srgbClr val="FFFFFF"/>
                          </a:solidFill>
                          <a:latin typeface="ZEN角ゴシックNEW Bold"/>
                          <a:ea typeface="ZEN角ゴシックNEW Bold"/>
                          <a:cs typeface="ZEN角ゴシックNEW Bold"/>
                          <a:sym typeface="ZEN角ゴシックNEW Bold"/>
                        </a:rPr>
                        <a:t>競　合</a:t>
                      </a:r>
                      <a:endParaRPr lang="en-US" sz="1100"/>
                    </a:p>
                  </a:txBody>
                  <a:tcPr marL="18418" marR="18418" marT="18418" marB="18418" anchor="ctr">
                    <a:lnL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BE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 spc="139">
                          <a:solidFill>
                            <a:srgbClr val="FFFFFF"/>
                          </a:solidFill>
                          <a:latin typeface="ZEN角ゴシックNEW Bold"/>
                          <a:ea typeface="ZEN角ゴシックNEW Bold"/>
                          <a:cs typeface="ZEN角ゴシックNEW Bold"/>
                          <a:sym typeface="ZEN角ゴシックNEW Bold"/>
                        </a:rPr>
                        <a:t>A</a:t>
                      </a:r>
                      <a:endParaRPr lang="en-US" sz="1100"/>
                    </a:p>
                  </a:txBody>
                  <a:tcPr marL="18418" marR="18418" marT="18418" marB="18418" anchor="ctr">
                    <a:lnL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BE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 spc="139">
                          <a:solidFill>
                            <a:srgbClr val="FFFFFF"/>
                          </a:solidFill>
                          <a:latin typeface="ZEN角ゴシックNEW Bold"/>
                          <a:ea typeface="ZEN角ゴシックNEW Bold"/>
                          <a:cs typeface="ZEN角ゴシックNEW Bold"/>
                          <a:sym typeface="ZEN角ゴシックNEW Bold"/>
                        </a:rPr>
                        <a:t>B</a:t>
                      </a:r>
                      <a:endParaRPr lang="en-US" sz="1100"/>
                    </a:p>
                  </a:txBody>
                  <a:tcPr marL="18418" marR="18418" marT="18418" marB="18418" anchor="ctr">
                    <a:lnL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BE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 spc="139">
                          <a:solidFill>
                            <a:srgbClr val="FFFFFF"/>
                          </a:solidFill>
                          <a:latin typeface="ZEN角ゴシックNEW Bold"/>
                          <a:ea typeface="ZEN角ゴシックNEW Bold"/>
                          <a:cs typeface="ZEN角ゴシックNEW Bold"/>
                          <a:sym typeface="ZEN角ゴシックNEW Bold"/>
                        </a:rPr>
                        <a:t>C</a:t>
                      </a:r>
                      <a:endParaRPr lang="en-US" sz="1100"/>
                    </a:p>
                  </a:txBody>
                  <a:tcPr marL="18418" marR="18418" marT="18418" marB="18418" anchor="ctr">
                    <a:lnL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BE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 spc="139">
                          <a:solidFill>
                            <a:srgbClr val="FFFFFF"/>
                          </a:solidFill>
                          <a:latin typeface="ZEN角ゴシックNEW Bold"/>
                          <a:ea typeface="ZEN角ゴシックNEW Bold"/>
                          <a:cs typeface="ZEN角ゴシックNEW Bold"/>
                          <a:sym typeface="ZEN角ゴシックNEW Bold"/>
                        </a:rPr>
                        <a:t>D</a:t>
                      </a:r>
                      <a:endParaRPr lang="en-US" sz="1100"/>
                    </a:p>
                  </a:txBody>
                  <a:tcPr marL="18418" marR="18418" marT="18418" marB="18418" anchor="ctr">
                    <a:lnL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6B1"/>
                    </a:solidFill>
                  </a:tcPr>
                </a:tc>
              </a:tr>
              <a:tr h="122734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 spc="139">
                          <a:solidFill>
                            <a:srgbClr val="6C6F84"/>
                          </a:solidFill>
                          <a:latin typeface="ZEN角ゴシックNEW Bold"/>
                          <a:ea typeface="ZEN角ゴシックNEW Bold"/>
                          <a:cs typeface="ZEN角ゴシックNEW Bold"/>
                          <a:sym typeface="ZEN角ゴシックNEW Bold"/>
                        </a:rPr>
                        <a:t>サービス名</a:t>
                      </a:r>
                      <a:endParaRPr lang="en-US" sz="1100"/>
                    </a:p>
                  </a:txBody>
                  <a:tcPr marL="18418" marR="18418" marT="18418" marB="18418" anchor="ctr">
                    <a:lnL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 spc="139">
                          <a:solidFill>
                            <a:srgbClr val="6C6F84"/>
                          </a:solidFill>
                          <a:latin typeface="ZEN角ゴシックNEW Bold"/>
                          <a:ea typeface="ZEN角ゴシックNEW Bold"/>
                          <a:cs typeface="ZEN角ゴシックNEW Bold"/>
                          <a:sym typeface="ZEN角ゴシックNEW Bold"/>
                        </a:rPr>
                        <a:t>AAAA</a:t>
                      </a:r>
                      <a:endParaRPr lang="en-US" sz="1100"/>
                    </a:p>
                  </a:txBody>
                  <a:tcPr marL="18418" marR="18418" marT="18418" marB="18418" anchor="ctr">
                    <a:lnL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 spc="139">
                          <a:solidFill>
                            <a:srgbClr val="6C6F84"/>
                          </a:solidFill>
                          <a:latin typeface="ZEN角ゴシックNEW Bold"/>
                          <a:ea typeface="ZEN角ゴシックNEW Bold"/>
                          <a:cs typeface="ZEN角ゴシックNEW Bold"/>
                          <a:sym typeface="ZEN角ゴシックNEW Bold"/>
                        </a:rPr>
                        <a:t>BBBB</a:t>
                      </a:r>
                      <a:endParaRPr lang="en-US" sz="1100"/>
                    </a:p>
                  </a:txBody>
                  <a:tcPr marL="18418" marR="18418" marT="18418" marB="18418" anchor="ctr">
                    <a:lnL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 spc="139">
                          <a:solidFill>
                            <a:srgbClr val="6C6F84"/>
                          </a:solidFill>
                          <a:latin typeface="ZEN角ゴシックNEW Bold"/>
                          <a:ea typeface="ZEN角ゴシックNEW Bold"/>
                          <a:cs typeface="ZEN角ゴシックNEW Bold"/>
                          <a:sym typeface="ZEN角ゴシックNEW Bold"/>
                        </a:rPr>
                        <a:t>CCCC</a:t>
                      </a:r>
                      <a:endParaRPr lang="en-US" sz="1100"/>
                    </a:p>
                  </a:txBody>
                  <a:tcPr marL="18418" marR="18418" marT="18418" marB="18418" anchor="ctr">
                    <a:lnL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 spc="139">
                          <a:solidFill>
                            <a:srgbClr val="6C6F84"/>
                          </a:solidFill>
                          <a:latin typeface="ZEN角ゴシックNEW Bold"/>
                          <a:ea typeface="ZEN角ゴシックNEW Bold"/>
                          <a:cs typeface="ZEN角ゴシックNEW Bold"/>
                          <a:sym typeface="ZEN角ゴシックNEW Bold"/>
                        </a:rPr>
                        <a:t>DDDD</a:t>
                      </a:r>
                      <a:endParaRPr lang="en-US" sz="1100"/>
                    </a:p>
                  </a:txBody>
                  <a:tcPr marL="18418" marR="18418" marT="18418" marB="18418" anchor="ctr">
                    <a:lnL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2125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 spc="139">
                          <a:solidFill>
                            <a:srgbClr val="6C6F84"/>
                          </a:solidFill>
                          <a:latin typeface="ZEN角ゴシックNEW Bold"/>
                          <a:ea typeface="ZEN角ゴシックNEW Bold"/>
                          <a:cs typeface="ZEN角ゴシックNEW Bold"/>
                          <a:sym typeface="ZEN角ゴシックNEW Bold"/>
                        </a:rPr>
                        <a:t>難易度</a:t>
                      </a:r>
                      <a:endParaRPr lang="en-US" sz="1100"/>
                    </a:p>
                  </a:txBody>
                  <a:tcPr marL="18418" marR="18418" marT="18418" marB="18418" anchor="ctr">
                    <a:lnL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 spc="139">
                          <a:solidFill>
                            <a:srgbClr val="6C6F84"/>
                          </a:solidFill>
                          <a:latin typeface="ZEN角ゴシックNEW Bold"/>
                          <a:ea typeface="ZEN角ゴシックNEW Bold"/>
                          <a:cs typeface="ZEN角ゴシックNEW Bold"/>
                          <a:sym typeface="ZEN角ゴシックNEW Bold"/>
                        </a:rPr>
                        <a:t>中</a:t>
                      </a:r>
                      <a:endParaRPr lang="en-US" sz="1100"/>
                    </a:p>
                  </a:txBody>
                  <a:tcPr marL="18418" marR="18418" marT="18418" marB="18418" anchor="ctr">
                    <a:lnL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 spc="139">
                          <a:solidFill>
                            <a:srgbClr val="6C6F84"/>
                          </a:solidFill>
                          <a:latin typeface="ZEN角ゴシックNEW Bold"/>
                          <a:ea typeface="ZEN角ゴシックNEW Bold"/>
                          <a:cs typeface="ZEN角ゴシックNEW Bold"/>
                          <a:sym typeface="ZEN角ゴシックNEW Bold"/>
                        </a:rPr>
                        <a:t>高</a:t>
                      </a:r>
                      <a:endParaRPr lang="en-US" sz="1100"/>
                    </a:p>
                  </a:txBody>
                  <a:tcPr marL="18418" marR="18418" marT="18418" marB="18418" anchor="ctr">
                    <a:lnL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 spc="139">
                          <a:solidFill>
                            <a:srgbClr val="6C6F84"/>
                          </a:solidFill>
                          <a:latin typeface="ZEN角ゴシックNEW Bold"/>
                          <a:ea typeface="ZEN角ゴシックNEW Bold"/>
                          <a:cs typeface="ZEN角ゴシックNEW Bold"/>
                          <a:sym typeface="ZEN角ゴシックNEW Bold"/>
                        </a:rPr>
                        <a:t>低</a:t>
                      </a:r>
                      <a:endParaRPr lang="en-US" sz="1100"/>
                    </a:p>
                  </a:txBody>
                  <a:tcPr marL="18418" marR="18418" marT="18418" marB="18418" anchor="ctr">
                    <a:lnL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 spc="139">
                          <a:solidFill>
                            <a:srgbClr val="6C6F84"/>
                          </a:solidFill>
                          <a:latin typeface="ZEN角ゴシックNEW Bold"/>
                          <a:ea typeface="ZEN角ゴシックNEW Bold"/>
                          <a:cs typeface="ZEN角ゴシックNEW Bold"/>
                          <a:sym typeface="ZEN角ゴシックNEW Bold"/>
                        </a:rPr>
                        <a:t>中</a:t>
                      </a:r>
                      <a:endParaRPr lang="en-US" sz="1100"/>
                    </a:p>
                  </a:txBody>
                  <a:tcPr marL="18418" marR="18418" marT="18418" marB="18418" anchor="ctr">
                    <a:lnL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2125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 spc="139">
                          <a:solidFill>
                            <a:srgbClr val="6C6F84"/>
                          </a:solidFill>
                          <a:latin typeface="ZEN角ゴシックNEW Bold"/>
                          <a:ea typeface="ZEN角ゴシックNEW Bold"/>
                          <a:cs typeface="ZEN角ゴシックNEW Bold"/>
                          <a:sym typeface="ZEN角ゴシックNEW Bold"/>
                        </a:rPr>
                        <a:t>言　語</a:t>
                      </a:r>
                      <a:endParaRPr lang="en-US" sz="1100"/>
                    </a:p>
                  </a:txBody>
                  <a:tcPr marL="18418" marR="18418" marT="18418" marB="18418" anchor="ctr">
                    <a:lnL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 spc="139">
                          <a:solidFill>
                            <a:srgbClr val="6C6F84"/>
                          </a:solidFill>
                          <a:latin typeface="ZEN角ゴシックNEW Bold"/>
                          <a:ea typeface="ZEN角ゴシックNEW Bold"/>
                          <a:cs typeface="ZEN角ゴシックNEW Bold"/>
                          <a:sym typeface="ZEN角ゴシックNEW Bold"/>
                        </a:rPr>
                        <a:t>日・英</a:t>
                      </a:r>
                      <a:endParaRPr lang="en-US" sz="1100"/>
                    </a:p>
                  </a:txBody>
                  <a:tcPr marL="18418" marR="18418" marT="18418" marB="18418" anchor="ctr">
                    <a:lnL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 spc="139">
                          <a:solidFill>
                            <a:srgbClr val="6C6F84"/>
                          </a:solidFill>
                          <a:latin typeface="ZEN角ゴシックNEW Bold"/>
                          <a:ea typeface="ZEN角ゴシックNEW Bold"/>
                          <a:cs typeface="ZEN角ゴシックNEW Bold"/>
                          <a:sym typeface="ZEN角ゴシックNEW Bold"/>
                        </a:rPr>
                        <a:t>日・英・中</a:t>
                      </a:r>
                      <a:endParaRPr lang="en-US" sz="1100"/>
                    </a:p>
                  </a:txBody>
                  <a:tcPr marL="18418" marR="18418" marT="18418" marB="18418" anchor="ctr">
                    <a:lnL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 spc="139">
                          <a:solidFill>
                            <a:srgbClr val="6C6F84"/>
                          </a:solidFill>
                          <a:latin typeface="ZEN角ゴシックNEW Bold"/>
                          <a:ea typeface="ZEN角ゴシックNEW Bold"/>
                          <a:cs typeface="ZEN角ゴシックNEW Bold"/>
                          <a:sym typeface="ZEN角ゴシックNEW Bold"/>
                        </a:rPr>
                        <a:t>日</a:t>
                      </a:r>
                      <a:endParaRPr lang="en-US" sz="1100"/>
                    </a:p>
                  </a:txBody>
                  <a:tcPr marL="18418" marR="18418" marT="18418" marB="18418" anchor="ctr">
                    <a:lnL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 spc="139">
                          <a:solidFill>
                            <a:srgbClr val="6C6F84"/>
                          </a:solidFill>
                          <a:latin typeface="ZEN角ゴシックNEW Bold"/>
                          <a:ea typeface="ZEN角ゴシックNEW Bold"/>
                          <a:cs typeface="ZEN角ゴシックNEW Bold"/>
                          <a:sym typeface="ZEN角ゴシックNEW Bold"/>
                        </a:rPr>
                        <a:t>日・英</a:t>
                      </a:r>
                      <a:endParaRPr lang="en-US" sz="1100"/>
                    </a:p>
                  </a:txBody>
                  <a:tcPr marL="18418" marR="18418" marT="18418" marB="18418" anchor="ctr">
                    <a:lnL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2125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 spc="139">
                          <a:solidFill>
                            <a:srgbClr val="6C6F84"/>
                          </a:solidFill>
                          <a:latin typeface="ZEN角ゴシックNEW Bold"/>
                          <a:ea typeface="ZEN角ゴシックNEW Bold"/>
                          <a:cs typeface="ZEN角ゴシックNEW Bold"/>
                          <a:sym typeface="ZEN角ゴシックNEW Bold"/>
                        </a:rPr>
                        <a:t>価　格</a:t>
                      </a:r>
                      <a:endParaRPr lang="en-US" sz="1100"/>
                    </a:p>
                  </a:txBody>
                  <a:tcPr marL="18418" marR="18418" marT="18418" marB="18418" anchor="ctr">
                    <a:lnL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 spc="139">
                          <a:solidFill>
                            <a:srgbClr val="6C6F84"/>
                          </a:solidFill>
                          <a:latin typeface="ZEN角ゴシックNEW Bold"/>
                          <a:ea typeface="ZEN角ゴシックNEW Bold"/>
                          <a:cs typeface="ZEN角ゴシックNEW Bold"/>
                          <a:sym typeface="ZEN角ゴシックNEW Bold"/>
                        </a:rPr>
                        <a:t>3,000</a:t>
                      </a:r>
                      <a:endParaRPr lang="en-US" sz="1100"/>
                    </a:p>
                  </a:txBody>
                  <a:tcPr marL="18418" marR="18418" marT="18418" marB="18418" anchor="ctr">
                    <a:lnL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 spc="139">
                          <a:solidFill>
                            <a:srgbClr val="6C6F84"/>
                          </a:solidFill>
                          <a:latin typeface="ZEN角ゴシックNEW Bold"/>
                          <a:ea typeface="ZEN角ゴシックNEW Bold"/>
                          <a:cs typeface="ZEN角ゴシックNEW Bold"/>
                          <a:sym typeface="ZEN角ゴシックNEW Bold"/>
                        </a:rPr>
                        <a:t>5,000</a:t>
                      </a:r>
                      <a:endParaRPr lang="en-US" sz="1100"/>
                    </a:p>
                  </a:txBody>
                  <a:tcPr marL="18418" marR="18418" marT="18418" marB="18418" anchor="ctr">
                    <a:lnL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 spc="139">
                          <a:solidFill>
                            <a:srgbClr val="6C6F84"/>
                          </a:solidFill>
                          <a:latin typeface="ZEN角ゴシックNEW Bold"/>
                          <a:ea typeface="ZEN角ゴシックNEW Bold"/>
                          <a:cs typeface="ZEN角ゴシックNEW Bold"/>
                          <a:sym typeface="ZEN角ゴシックNEW Bold"/>
                        </a:rPr>
                        <a:t>7,500</a:t>
                      </a:r>
                      <a:endParaRPr lang="en-US" sz="1100"/>
                    </a:p>
                  </a:txBody>
                  <a:tcPr marL="18418" marR="18418" marT="18418" marB="18418" anchor="ctr">
                    <a:lnL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 spc="139">
                          <a:solidFill>
                            <a:srgbClr val="6C6F84"/>
                          </a:solidFill>
                          <a:latin typeface="ZEN角ゴシックNEW Bold"/>
                          <a:ea typeface="ZEN角ゴシックNEW Bold"/>
                          <a:cs typeface="ZEN角ゴシックNEW Bold"/>
                          <a:sym typeface="ZEN角ゴシックNEW Bold"/>
                        </a:rPr>
                        <a:t>2,500</a:t>
                      </a:r>
                      <a:endParaRPr lang="en-US" sz="1100"/>
                    </a:p>
                  </a:txBody>
                  <a:tcPr marL="18418" marR="18418" marT="18418" marB="18418" anchor="ctr">
                    <a:lnL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AAA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7" id="17"/>
          <p:cNvSpPr txBox="true"/>
          <p:nvPr/>
        </p:nvSpPr>
        <p:spPr>
          <a:xfrm rot="0">
            <a:off x="7471036" y="1505316"/>
            <a:ext cx="9055419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spc="359" b="true">
                <a:solidFill>
                  <a:srgbClr val="6C6F84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競合との比較して</a:t>
            </a:r>
          </a:p>
          <a:p>
            <a:pPr algn="l">
              <a:lnSpc>
                <a:spcPts val="3359"/>
              </a:lnSpc>
            </a:pPr>
            <a:r>
              <a:rPr lang="en-US" sz="2399" spc="359" b="true">
                <a:solidFill>
                  <a:srgbClr val="6C6F84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サービスは特徴を全面にだしていく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39376" y="929070"/>
            <a:ext cx="1625164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599"/>
              </a:lnSpc>
            </a:pPr>
            <a:r>
              <a:rPr lang="en-US" b="true" sz="9000">
                <a:solidFill>
                  <a:srgbClr val="6C6F84"/>
                </a:solidFill>
                <a:latin typeface="Futura Bold"/>
                <a:ea typeface="Futura Bold"/>
                <a:cs typeface="Futura Bold"/>
                <a:sym typeface="Futura Bold"/>
              </a:rPr>
              <a:t>02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921286" y="1150736"/>
            <a:ext cx="0" cy="796241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356662" y="1150736"/>
            <a:ext cx="0" cy="796241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>
            <a:off x="1159474" y="912548"/>
            <a:ext cx="15958999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1159474" y="9351336"/>
            <a:ext cx="15964025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921286" y="272639"/>
            <a:ext cx="0" cy="40172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7356662" y="272639"/>
            <a:ext cx="0" cy="401721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921286" y="9589524"/>
            <a:ext cx="0" cy="411078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17356662" y="9589524"/>
            <a:ext cx="0" cy="411078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H="true">
            <a:off x="286571" y="912548"/>
            <a:ext cx="396527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H="true">
            <a:off x="17594850" y="912548"/>
            <a:ext cx="406579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H="true">
            <a:off x="286571" y="9351336"/>
            <a:ext cx="396527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17599876" y="9351336"/>
            <a:ext cx="401553" cy="0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H="true" flipV="true">
            <a:off x="6947161" y="1552941"/>
            <a:ext cx="0" cy="817085"/>
          </a:xfrm>
          <a:prstGeom prst="line">
            <a:avLst/>
          </a:prstGeom>
          <a:ln cap="flat" w="19050">
            <a:solidFill>
              <a:srgbClr val="6C6F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3264539" y="1577867"/>
            <a:ext cx="3391149" cy="547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3"/>
              </a:lnSpc>
              <a:spcBef>
                <a:spcPct val="0"/>
              </a:spcBef>
            </a:pPr>
            <a:r>
              <a:rPr lang="en-US" b="true" sz="2902" spc="435">
                <a:solidFill>
                  <a:srgbClr val="2D8BBA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マーケティング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471036" y="1505316"/>
            <a:ext cx="9369559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spc="359" b="true">
                <a:solidFill>
                  <a:srgbClr val="6C6F84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競合との比較してみても</a:t>
            </a:r>
          </a:p>
          <a:p>
            <a:pPr algn="l">
              <a:lnSpc>
                <a:spcPts val="3359"/>
              </a:lnSpc>
            </a:pPr>
            <a:r>
              <a:rPr lang="en-US" sz="2399" spc="359" b="true">
                <a:solidFill>
                  <a:srgbClr val="6C6F84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昨年は最高の伸び率を記録している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39376" y="929070"/>
            <a:ext cx="1625164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599"/>
              </a:lnSpc>
            </a:pPr>
            <a:r>
              <a:rPr lang="en-US" b="true" sz="9000">
                <a:solidFill>
                  <a:srgbClr val="6C6F84"/>
                </a:solidFill>
                <a:latin typeface="Futura Bold"/>
                <a:ea typeface="Futura Bold"/>
                <a:cs typeface="Futura Bold"/>
                <a:sym typeface="Futura Bold"/>
              </a:rPr>
              <a:t>02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14915" y="1691148"/>
            <a:ext cx="15658170" cy="861044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921286" y="1150736"/>
            <a:ext cx="0" cy="7962411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17356662" y="1150736"/>
            <a:ext cx="0" cy="7962411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1159474" y="912548"/>
            <a:ext cx="1595899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>
            <a:off x="1159474" y="9351336"/>
            <a:ext cx="1596402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921286" y="272639"/>
            <a:ext cx="0" cy="401721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17356662" y="272639"/>
            <a:ext cx="0" cy="401721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921286" y="9589524"/>
            <a:ext cx="0" cy="411078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17356662" y="9589524"/>
            <a:ext cx="0" cy="411078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H="true">
            <a:off x="286571" y="912548"/>
            <a:ext cx="396527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H="true">
            <a:off x="17594850" y="912548"/>
            <a:ext cx="40657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286571" y="9351336"/>
            <a:ext cx="396527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H="true">
            <a:off x="17599876" y="9351336"/>
            <a:ext cx="40155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9164964" y="4006864"/>
            <a:ext cx="7454105" cy="866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3"/>
              </a:lnSpc>
              <a:spcBef>
                <a:spcPct val="0"/>
              </a:spcBef>
            </a:pPr>
            <a:r>
              <a:rPr lang="en-US" b="true" sz="4502" spc="675">
                <a:solidFill>
                  <a:srgbClr val="FFFFFF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問題点と改善策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31639" y="4947838"/>
            <a:ext cx="7387430" cy="77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2000" spc="300" b="true">
                <a:solidFill>
                  <a:srgbClr val="FFFFFF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今回のサービスについて</a:t>
            </a:r>
          </a:p>
          <a:p>
            <a:pPr algn="l">
              <a:lnSpc>
                <a:spcPts val="3200"/>
              </a:lnSpc>
            </a:pPr>
            <a:r>
              <a:rPr lang="en-US" sz="2000" spc="300" b="true">
                <a:solidFill>
                  <a:srgbClr val="FFFFFF"/>
                </a:solidFill>
                <a:latin typeface="ZEN角ゴシックNEW Medium"/>
                <a:ea typeface="ZEN角ゴシックNEW Medium"/>
                <a:cs typeface="ZEN角ゴシックNEW Medium"/>
                <a:sym typeface="ZEN角ゴシックNEW Medium"/>
              </a:rPr>
              <a:t>問題点と改善策を分析しました</a:t>
            </a:r>
          </a:p>
        </p:txBody>
      </p:sp>
      <p:sp>
        <p:nvSpPr>
          <p:cNvPr name="AutoShape 17" id="17"/>
          <p:cNvSpPr/>
          <p:nvPr/>
        </p:nvSpPr>
        <p:spPr>
          <a:xfrm flipH="true" flipV="true">
            <a:off x="7772904" y="4325140"/>
            <a:ext cx="0" cy="1397398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4666136" y="3288146"/>
            <a:ext cx="2723762" cy="2890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266"/>
              </a:lnSpc>
            </a:pPr>
            <a:r>
              <a:rPr lang="en-US" b="true" sz="15190">
                <a:solidFill>
                  <a:srgbClr val="6C6F84"/>
                </a:solidFill>
                <a:latin typeface="Futura Bold"/>
                <a:ea typeface="Futura Bold"/>
                <a:cs typeface="Futura Bold"/>
                <a:sym typeface="Futura Bold"/>
              </a:rPr>
              <a:t>03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DAGjn0kQpjM</dc:identifier>
  <dcterms:modified xsi:type="dcterms:W3CDTF">2011-08-01T06:04:30Z</dcterms:modified>
  <cp:revision>1</cp:revision>
</cp:coreProperties>
</file>